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77" r:id="rId3"/>
    <p:sldId id="257" r:id="rId4"/>
    <p:sldId id="258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62" r:id="rId15"/>
    <p:sldId id="273" r:id="rId16"/>
    <p:sldId id="287" r:id="rId17"/>
    <p:sldId id="265" r:id="rId18"/>
    <p:sldId id="266" r:id="rId19"/>
    <p:sldId id="288" r:id="rId20"/>
    <p:sldId id="289" r:id="rId21"/>
    <p:sldId id="290" r:id="rId22"/>
    <p:sldId id="291" r:id="rId23"/>
    <p:sldId id="292" r:id="rId24"/>
    <p:sldId id="293" r:id="rId25"/>
    <p:sldId id="275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9" d="100"/>
          <a:sy n="169" d="100"/>
        </p:scale>
        <p:origin x="25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20137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094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76d33bc89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76d33bc89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473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76d33bc89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76d33bc89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853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76d33bc89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76d33bc89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5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6d33bc8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6d33bc8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843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6d33bc8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6d33bc8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664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6d33bc8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6d33bc8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637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6d33bc8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6d33bc8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9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6d33bc8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6d33bc8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139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6d33bc8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6d33bc8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245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76d33bc8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76d33bc8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72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76d33bc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76d33bc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956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76d33bc89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76d33bc89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36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76d33bc8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76d33bc8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52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76d33bc8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76d33bc8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773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76d33bc8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76d33bc8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35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76d33bc8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76d33bc8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431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76d33bc8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76d33bc8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263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76d33bc8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76d33bc8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405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76d33bc89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76d33bc89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2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60382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70439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25915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441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12453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82921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066365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661575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97386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94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92452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83293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03945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89152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8288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464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02133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9512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3983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7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MSDM5003 Fall 21/22 Final Project</a:t>
            </a:r>
            <a:br>
              <a:rPr lang="en" sz="3600" dirty="0" smtClean="0"/>
            </a:br>
            <a:r>
              <a:rPr lang="en" sz="3600" dirty="0" smtClean="0"/>
              <a:t>Adaptive </a:t>
            </a:r>
            <a:r>
              <a:rPr lang="en" sz="3600" dirty="0"/>
              <a:t>Minority </a:t>
            </a:r>
            <a:r>
              <a:rPr lang="en" sz="3600" dirty="0" smtClean="0"/>
              <a:t>Game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Group 28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Chan </a:t>
            </a:r>
            <a:r>
              <a:rPr lang="en" sz="1800" dirty="0"/>
              <a:t>Shiu Kai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Cheng Wing Kit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Behaviors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5289000" cy="3733850"/>
              </a:xfrm>
            </p:spPr>
            <p:txBody>
              <a:bodyPr>
                <a:normAutofit fontScale="92500"/>
              </a:bodyPr>
              <a:lstStyle/>
              <a:p>
                <a:pPr lvl="0">
                  <a:lnSpc>
                    <a:spcPct val="16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Scaled utility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0,1,2,…,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 smtClean="0"/>
                  <a:t> is the number of agents choosing 0 or 1 at time t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is the Heaviside unit step </a:t>
                </a:r>
                <a:r>
                  <a:rPr lang="en-US" dirty="0" smtClean="0"/>
                  <a:t>function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All agents use the same adaptive scheme in the game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Simulation with </a:t>
                </a:r>
                <a:r>
                  <a:rPr lang="en-US" dirty="0"/>
                  <a:t>N=501, m=4, S=10, T=10000,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=40, </a:t>
                </a:r>
                <a:r>
                  <a:rPr lang="en-US" dirty="0" smtClean="0"/>
                  <a:t>n=0.3</a:t>
                </a:r>
              </a:p>
              <a:p>
                <a:pPr>
                  <a:lnSpc>
                    <a:spcPct val="17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Collective behavior of the system could be observed through the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5289000" cy="3733850"/>
              </a:xfr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oogle Shape;297;p19"/>
          <p:cNvPicPr preferRelativeResize="0"/>
          <p:nvPr/>
        </p:nvPicPr>
        <p:blipFill rotWithShape="1">
          <a:blip r:embed="rId7">
            <a:alphaModFix/>
          </a:blip>
          <a:srcRect l="5980" t="7427" r="6322" b="5902"/>
          <a:stretch/>
        </p:blipFill>
        <p:spPr>
          <a:xfrm>
            <a:off x="5755724" y="1779390"/>
            <a:ext cx="2873687" cy="28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755724" y="1471613"/>
            <a:ext cx="3076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Game without adaptive scheme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9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</a:t>
            </a:r>
            <a:r>
              <a:rPr lang="en-US" dirty="0" smtClean="0"/>
              <a:t>Behaviors (Crossover)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22" y="1369051"/>
            <a:ext cx="182880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22" y="1369051"/>
            <a:ext cx="1828800" cy="167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22" y="1369051"/>
            <a:ext cx="1828800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22" y="3045451"/>
            <a:ext cx="1828800" cy="167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22" y="3045451"/>
            <a:ext cx="1828800" cy="167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22" y="3045451"/>
            <a:ext cx="1828800" cy="1676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02996" y="1295400"/>
            <a:ext cx="37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01379" y="1295399"/>
            <a:ext cx="26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45075" y="1295399"/>
            <a:ext cx="18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507565" y="2948715"/>
            <a:ext cx="26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55417" y="2948714"/>
            <a:ext cx="26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64127" y="2953476"/>
            <a:ext cx="26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362" y="1814171"/>
            <a:ext cx="27432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62" y="1814171"/>
            <a:ext cx="27432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</a:t>
            </a:r>
            <a:r>
              <a:rPr lang="en-US" dirty="0" smtClean="0"/>
              <a:t>Behaviors (Mutation)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45360" y="1814171"/>
            <a:ext cx="36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91465" y="1814170"/>
            <a:ext cx="26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2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51" y="1814170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951" y="1814170"/>
            <a:ext cx="27432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Collective </a:t>
            </a:r>
            <a:r>
              <a:rPr lang="en-US" dirty="0" smtClean="0"/>
              <a:t>Behaviors (Crossover-mutation)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45360" y="1814171"/>
            <a:ext cx="36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91465" y="1814170"/>
            <a:ext cx="26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83074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Collective </a:t>
            </a:r>
            <a:r>
              <a:rPr lang="en-US" dirty="0" smtClean="0"/>
              <a:t>Behaviors (Scaled utility)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66" y="2378840"/>
            <a:ext cx="2743200" cy="2514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66" y="2378840"/>
            <a:ext cx="2743200" cy="2514600"/>
          </a:xfrm>
          <a:prstGeom prst="rect">
            <a:avLst/>
          </a:prstGeom>
        </p:spPr>
      </p:pic>
      <p:sp>
        <p:nvSpPr>
          <p:cNvPr id="10" name="Google Shape;392;p30"/>
          <p:cNvSpPr txBox="1">
            <a:spLocks noGrp="1"/>
          </p:cNvSpPr>
          <p:nvPr>
            <p:ph type="body" idx="1"/>
          </p:nvPr>
        </p:nvSpPr>
        <p:spPr>
          <a:xfrm>
            <a:off x="270766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 smtClean="0"/>
              <a:t>Average over 30 runs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 smtClean="0"/>
              <a:t>Scheme </a:t>
            </a:r>
            <a:r>
              <a:rPr lang="en" dirty="0"/>
              <a:t>F is </a:t>
            </a:r>
            <a:r>
              <a:rPr lang="en" dirty="0" smtClean="0"/>
              <a:t>the most efficient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 smtClean="0"/>
              <a:t>Crossover schemes are more efficient than mutation and crossover-mutation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 smtClean="0"/>
              <a:t>Scheme A and D are relative less efficient than other crossover schemes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" dirty="0" smtClean="0"/>
              <a:t>Scheme G and I are close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Revenging Ability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Google Shape;392;p30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Can the adaptive schemes turn a losing agent to a winning agent?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Again, simulation </a:t>
                </a:r>
                <a:r>
                  <a:rPr lang="en-US" dirty="0"/>
                  <a:t>with N=501, m=4, S=10, T=10000,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=40, </a:t>
                </a:r>
                <a:r>
                  <a:rPr lang="en-US" dirty="0" smtClean="0"/>
                  <a:t>n=0.3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At t=3000, the 5 worst performing agents are allowed to apply adaptive scheme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Other agents continue to play with their own strategies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Separate games are simulated with different adaptive scheme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dirty="0"/>
              </a:p>
            </p:txBody>
          </p:sp>
        </mc:Choice>
        <mc:Fallback xmlns="">
          <p:sp>
            <p:nvSpPr>
              <p:cNvPr id="392" name="Google Shape;392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Revenging Ability</a:t>
            </a:r>
            <a:endParaRPr dirty="0"/>
          </a:p>
        </p:txBody>
      </p:sp>
      <p:sp>
        <p:nvSpPr>
          <p:cNvPr id="392" name="Google Shape;392;p30"/>
          <p:cNvSpPr txBox="1">
            <a:spLocks noGrp="1"/>
          </p:cNvSpPr>
          <p:nvPr>
            <p:ph type="body" idx="1"/>
          </p:nvPr>
        </p:nvSpPr>
        <p:spPr>
          <a:xfrm>
            <a:off x="311700" y="966738"/>
            <a:ext cx="743687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dirty="0" smtClean="0"/>
              <a:t>Slope changes from negative to positive since t=3000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dirty="0" smtClean="0"/>
              <a:t>All adaptive schemes have shown their revenging ability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endParaRPr dirty="0"/>
          </a:p>
        </p:txBody>
      </p:sp>
      <p:grpSp>
        <p:nvGrpSpPr>
          <p:cNvPr id="12" name="Group 11"/>
          <p:cNvGrpSpPr/>
          <p:nvPr/>
        </p:nvGrpSpPr>
        <p:grpSpPr>
          <a:xfrm>
            <a:off x="611353" y="1915151"/>
            <a:ext cx="8018297" cy="2989700"/>
            <a:chOff x="50267" y="1499396"/>
            <a:chExt cx="8683293" cy="347600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0" y="1502420"/>
              <a:ext cx="1737360" cy="17373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7627" y="1504159"/>
              <a:ext cx="1737360" cy="173736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987" y="1499396"/>
              <a:ext cx="1737360" cy="17373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84" y="1499396"/>
              <a:ext cx="1737360" cy="173736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4981" y="1499396"/>
              <a:ext cx="1737360" cy="17373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7" y="3236756"/>
              <a:ext cx="1737360" cy="17373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446" y="3238041"/>
              <a:ext cx="1737360" cy="17373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3215" y="3236701"/>
              <a:ext cx="1737360" cy="17373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765" y="3236701"/>
              <a:ext cx="1737360" cy="17373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200" y="3236620"/>
              <a:ext cx="1737360" cy="173736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261061" y="186213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87511" y="186213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13961" y="186213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90886" y="186213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700447" y="1862136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66431" y="334260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87511" y="3342608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13961" y="334260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23522" y="3342606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76845" y="334260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US" dirty="0"/>
              <a:t>Relative Performance</a:t>
            </a:r>
            <a:br>
              <a:rPr lang="en-US" dirty="0"/>
            </a:b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0" name="Google Shape;320;p22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To see which scheme is the best, mixed games are simulated</a:t>
                </a:r>
              </a:p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Agents are separated into 11 groups:</a:t>
                </a:r>
              </a:p>
              <a:p>
                <a:pPr lvl="1"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10 groups with adaptive schemes A to J</a:t>
                </a:r>
              </a:p>
              <a:p>
                <a:pPr lvl="1"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1 group without adaptive scheme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=49×11=539</m:t>
                    </m:r>
                  </m:oMath>
                </a14:m>
                <a:r>
                  <a:rPr lang="en-US" dirty="0" smtClean="0"/>
                  <a:t> agents are used so that each group has 49 agents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b="0" dirty="0" smtClean="0"/>
                  <a:t>10 runs </a:t>
                </a:r>
                <a:r>
                  <a:rPr lang="en-US" dirty="0" smtClean="0"/>
                  <a:t>of m</a:t>
                </a:r>
                <a:r>
                  <a:rPr lang="en-US" b="0" dirty="0" smtClean="0"/>
                  <a:t>ixed games are played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lang="en-US" dirty="0" smtClean="0"/>
                  <a:t> for each combination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0.1,0.2,0.3,0.4,0.5,0.6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∈{10,20,30,40,50,60}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Agents are allowed to apply their adaptive scheme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=3000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Relative average performance of each group are compared</a:t>
                </a:r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dirty="0"/>
              </a:p>
            </p:txBody>
          </p:sp>
        </mc:Choice>
        <mc:Fallback>
          <p:sp>
            <p:nvSpPr>
              <p:cNvPr id="320" name="Google Shape;320;p2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Google Shape;325;p23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-US" dirty="0" smtClean="0"/>
                  <a:t>Relative Performance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dirty="0"/>
              </a:p>
            </p:txBody>
          </p:sp>
        </mc:Choice>
        <mc:Fallback>
          <p:sp>
            <p:nvSpPr>
              <p:cNvPr id="325" name="Google Shape;325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3"/>
                <a:stretch>
                  <a:fillRect l="-1431" t="-3191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Google Shape;326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 smtClean="0"/>
                  <a:t>Group F has the best relative performance for all n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 smtClean="0"/>
                  <a:t>As n increases, deviation of Group B, C and E to Group F decreases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 smtClean="0"/>
                  <a:t>Crossover schemes outperform mutation and crossover-mutation schemes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 smtClean="0"/>
                  <a:t>Group J performs worst among all schemes (even worse than those without scheme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≥0.3</m:t>
                    </m:r>
                  </m:oMath>
                </a14:m>
                <a:endParaRPr lang="en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dirty="0"/>
              </a:p>
            </p:txBody>
          </p:sp>
        </mc:Choice>
        <mc:Fallback>
          <p:sp>
            <p:nvSpPr>
              <p:cNvPr id="326" name="Google Shape;326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  <a:blipFill rotWithShape="0">
                <a:blip r:embed="rId4"/>
                <a:stretch>
                  <a:fillRect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3442840" y="1152475"/>
            <a:ext cx="5486400" cy="3661123"/>
            <a:chOff x="2211569" y="907752"/>
            <a:chExt cx="5486400" cy="366112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69" y="910764"/>
              <a:ext cx="1828800" cy="18288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369" y="908756"/>
              <a:ext cx="1828800" cy="1828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169" y="907752"/>
              <a:ext cx="1828800" cy="1828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69" y="2739294"/>
              <a:ext cx="1828800" cy="1828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369" y="2740075"/>
              <a:ext cx="1828800" cy="1828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169" y="2740075"/>
              <a:ext cx="1828800" cy="18288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074059" y="1131682"/>
            <a:ext cx="4328594" cy="2055856"/>
            <a:chOff x="4074059" y="1131682"/>
            <a:chExt cx="4328594" cy="2055856"/>
          </a:xfrm>
        </p:grpSpPr>
        <p:sp>
          <p:nvSpPr>
            <p:cNvPr id="9" name="TextBox 8"/>
            <p:cNvSpPr txBox="1"/>
            <p:nvPr/>
          </p:nvSpPr>
          <p:spPr>
            <a:xfrm>
              <a:off x="4074059" y="1131683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6807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n=0.2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3971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74059" y="2941317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n=0.4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2968" y="2941316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n=0.5</a:t>
              </a:r>
              <a:endParaRPr 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91768" y="2941315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n=0.6</a:t>
              </a:r>
              <a:endParaRPr lang="en-US" sz="1000"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36435" y="1152475"/>
            <a:ext cx="5486400" cy="3657601"/>
            <a:chOff x="3345900" y="1112514"/>
            <a:chExt cx="5486400" cy="3657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900" y="1112514"/>
              <a:ext cx="1828800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700" y="1112514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500" y="1112514"/>
              <a:ext cx="1828800" cy="18288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900" y="2941315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4700" y="2941315"/>
              <a:ext cx="1828800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500" y="2941315"/>
              <a:ext cx="1828800" cy="18288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Google Shape;325;p23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-US" dirty="0" smtClean="0"/>
                  <a:t>Relative Performance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dirty="0"/>
              </a:p>
            </p:txBody>
          </p:sp>
        </mc:Choice>
        <mc:Fallback>
          <p:sp>
            <p:nvSpPr>
              <p:cNvPr id="325" name="Google Shape;325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9"/>
                <a:stretch>
                  <a:fillRect l="-1431" t="-3191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Google Shape;326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Similar patterns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en-US" dirty="0" smtClean="0"/>
                  <a:t>are observed</a:t>
                </a:r>
              </a:p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n" dirty="0" smtClean="0"/>
                  <a:t>The range of relative performance reduced for small n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dirty="0"/>
              </a:p>
            </p:txBody>
          </p:sp>
        </mc:Choice>
        <mc:Fallback>
          <p:sp>
            <p:nvSpPr>
              <p:cNvPr id="326" name="Google Shape;326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074059" y="1131682"/>
            <a:ext cx="4328594" cy="2055856"/>
            <a:chOff x="4074059" y="1131682"/>
            <a:chExt cx="4328594" cy="2055856"/>
          </a:xfrm>
        </p:grpSpPr>
        <p:sp>
          <p:nvSpPr>
            <p:cNvPr id="9" name="TextBox 8"/>
            <p:cNvSpPr txBox="1"/>
            <p:nvPr/>
          </p:nvSpPr>
          <p:spPr>
            <a:xfrm>
              <a:off x="4074059" y="1131683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6807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n=0.2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3971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74059" y="2941317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n=0.4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2968" y="2941316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n=0.5</a:t>
              </a:r>
              <a:endParaRPr 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91768" y="2941315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n=0.6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919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86061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Minority Game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Adaptive Minority Game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Adaptive Schemes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Collective 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Revenging 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Relative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442904" y="1152475"/>
            <a:ext cx="5487598" cy="3659535"/>
            <a:chOff x="772131" y="620021"/>
            <a:chExt cx="5487598" cy="36595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131" y="621956"/>
              <a:ext cx="1828800" cy="18288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1822" y="620021"/>
              <a:ext cx="1828800" cy="1828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929" y="620021"/>
              <a:ext cx="1828800" cy="1828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38" y="2447525"/>
              <a:ext cx="1828800" cy="1828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571" y="2450756"/>
              <a:ext cx="1828800" cy="1828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0417" y="2447525"/>
              <a:ext cx="1828800" cy="18288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Google Shape;325;p23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-US" dirty="0" smtClean="0"/>
                  <a:t>Relative Performance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=30)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dirty="0"/>
              </a:p>
            </p:txBody>
          </p:sp>
        </mc:Choice>
        <mc:Fallback>
          <p:sp>
            <p:nvSpPr>
              <p:cNvPr id="325" name="Google Shape;325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9"/>
                <a:stretch>
                  <a:fillRect l="-1431" t="-3191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Google Shape;326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Group F is still the best performing group for all n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Group G rank 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All groups perform better than those without scheme</a:t>
                </a: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dirty="0"/>
              </a:p>
            </p:txBody>
          </p:sp>
        </mc:Choice>
        <mc:Fallback>
          <p:sp>
            <p:nvSpPr>
              <p:cNvPr id="326" name="Google Shape;326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  <a:blipFill rotWithShape="0">
                <a:blip r:embed="rId10"/>
                <a:stretch>
                  <a:fillRect r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074059" y="1131682"/>
            <a:ext cx="4328594" cy="2055856"/>
            <a:chOff x="4074059" y="1131682"/>
            <a:chExt cx="4328594" cy="2055856"/>
          </a:xfrm>
        </p:grpSpPr>
        <p:sp>
          <p:nvSpPr>
            <p:cNvPr id="9" name="TextBox 8"/>
            <p:cNvSpPr txBox="1"/>
            <p:nvPr/>
          </p:nvSpPr>
          <p:spPr>
            <a:xfrm>
              <a:off x="4074059" y="1131683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6807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n=0.2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3971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74059" y="2941317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n=0.4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2968" y="2941316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n=0.5</a:t>
              </a:r>
              <a:endParaRPr 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91768" y="2941315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n=0.6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9969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89109" y="1152475"/>
            <a:ext cx="5486400" cy="3658005"/>
            <a:chOff x="2428853" y="1031470"/>
            <a:chExt cx="5486400" cy="36580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853" y="1031470"/>
              <a:ext cx="1828800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653" y="1031470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453" y="1033296"/>
              <a:ext cx="1828800" cy="18288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8853" y="2859559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653" y="2860675"/>
              <a:ext cx="1828800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453" y="2860675"/>
              <a:ext cx="1828800" cy="18288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Google Shape;325;p23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-US" dirty="0" smtClean="0"/>
                  <a:t>Relative Performance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dirty="0"/>
              </a:p>
            </p:txBody>
          </p:sp>
        </mc:Choice>
        <mc:Fallback>
          <p:sp>
            <p:nvSpPr>
              <p:cNvPr id="325" name="Google Shape;325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9"/>
                <a:stretch>
                  <a:fillRect l="-1431" t="-3191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Google Shape;326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Group G beats Group F</a:t>
                </a:r>
                <a:r>
                  <a:rPr lang="en-US" dirty="0" smtClean="0"/>
                  <a:t> and </a:t>
                </a:r>
                <a:r>
                  <a:rPr lang="en-US" dirty="0" smtClean="0"/>
                  <a:t>becomes the best </a:t>
                </a:r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Group F is the best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Performance of Group G decreases as n increases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" dirty="0"/>
                  <a:t>Group J performs worst among all schemes (even worse than those without scheme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≥0.3</m:t>
                    </m:r>
                  </m:oMath>
                </a14:m>
                <a:endParaRPr lang="en" dirty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dirty="0"/>
              </a:p>
            </p:txBody>
          </p:sp>
        </mc:Choice>
        <mc:Fallback>
          <p:sp>
            <p:nvSpPr>
              <p:cNvPr id="326" name="Google Shape;326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  <a:blipFill rotWithShape="0">
                <a:blip r:embed="rId10"/>
                <a:stretch>
                  <a:fillRect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074059" y="1131682"/>
            <a:ext cx="4328594" cy="2055856"/>
            <a:chOff x="4074059" y="1131682"/>
            <a:chExt cx="4328594" cy="2055856"/>
          </a:xfrm>
        </p:grpSpPr>
        <p:sp>
          <p:nvSpPr>
            <p:cNvPr id="9" name="TextBox 8"/>
            <p:cNvSpPr txBox="1"/>
            <p:nvPr/>
          </p:nvSpPr>
          <p:spPr>
            <a:xfrm>
              <a:off x="4074059" y="1131683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6807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n=0.2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3971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74059" y="2941317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n=0.4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2968" y="2941316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n=0.5</a:t>
              </a:r>
              <a:endParaRPr 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91768" y="2941315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n=0.6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329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460316" y="1152475"/>
            <a:ext cx="5485138" cy="3657788"/>
            <a:chOff x="2859151" y="1075737"/>
            <a:chExt cx="5485138" cy="36577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151" y="1075737"/>
              <a:ext cx="1828800" cy="18288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265" y="1075925"/>
              <a:ext cx="1828800" cy="1828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489" y="1076950"/>
              <a:ext cx="1828800" cy="1828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151" y="2904725"/>
              <a:ext cx="1828800" cy="1828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265" y="2904725"/>
              <a:ext cx="1828800" cy="1828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489" y="2904725"/>
              <a:ext cx="1828800" cy="18288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Google Shape;325;p23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-US" dirty="0" smtClean="0"/>
                  <a:t>Relative Performance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dirty="0"/>
              </a:p>
            </p:txBody>
          </p:sp>
        </mc:Choice>
        <mc:Fallback>
          <p:sp>
            <p:nvSpPr>
              <p:cNvPr id="325" name="Google Shape;325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9"/>
                <a:stretch>
                  <a:fillRect l="-1431" t="-3191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Google Shape;326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Group F is the best for all n but Group G is very close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/>
                      <m:t>n</m:t>
                    </m:r>
                    <m:r>
                      <a:rPr lang="en-US" dirty="0"/>
                      <m:t>=0.1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Performance of Group G decreases as n increases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" dirty="0"/>
                  <a:t>Group J performs worst among all schemes (even worse than those without scheme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≥0.3</m:t>
                    </m:r>
                  </m:oMath>
                </a14:m>
                <a:endParaRPr lang="en" dirty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dirty="0"/>
              </a:p>
            </p:txBody>
          </p:sp>
        </mc:Choice>
        <mc:Fallback>
          <p:sp>
            <p:nvSpPr>
              <p:cNvPr id="326" name="Google Shape;326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  <a:blipFill rotWithShape="0">
                <a:blip r:embed="rId10"/>
                <a:stretch>
                  <a:fillRect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074059" y="1131682"/>
            <a:ext cx="4328594" cy="2055856"/>
            <a:chOff x="4074059" y="1131682"/>
            <a:chExt cx="4328594" cy="2055856"/>
          </a:xfrm>
        </p:grpSpPr>
        <p:sp>
          <p:nvSpPr>
            <p:cNvPr id="9" name="TextBox 8"/>
            <p:cNvSpPr txBox="1"/>
            <p:nvPr/>
          </p:nvSpPr>
          <p:spPr>
            <a:xfrm>
              <a:off x="4074059" y="1131683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6807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n=0.2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3971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74059" y="2941317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n=0.4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2968" y="2941316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n=0.5</a:t>
              </a:r>
              <a:endParaRPr 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91768" y="2941315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n=0.6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016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35982" y="1152475"/>
            <a:ext cx="5487794" cy="3657601"/>
            <a:chOff x="2855233" y="1112514"/>
            <a:chExt cx="5487794" cy="3657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390" y="1112514"/>
              <a:ext cx="1828800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424" y="1112514"/>
              <a:ext cx="1828800" cy="1828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4227" y="1112515"/>
              <a:ext cx="1828800" cy="18288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233" y="2941315"/>
              <a:ext cx="1828800" cy="1828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424" y="2941315"/>
              <a:ext cx="1828800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962" y="2941315"/>
              <a:ext cx="1828800" cy="18288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Google Shape;325;p23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-US" dirty="0" smtClean="0"/>
                  <a:t>Relative Performance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=60)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endParaRPr dirty="0"/>
              </a:p>
            </p:txBody>
          </p:sp>
        </mc:Choice>
        <mc:Fallback>
          <p:sp>
            <p:nvSpPr>
              <p:cNvPr id="325" name="Google Shape;325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 rotWithShape="0">
                <a:blip r:embed="rId9"/>
                <a:stretch>
                  <a:fillRect l="-1431" t="-3191" b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Google Shape;326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Group G outperforms others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Group F is the best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≥0.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All but Group J perform above average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dirty="0"/>
              </a:p>
            </p:txBody>
          </p:sp>
        </mc:Choice>
        <mc:Fallback>
          <p:sp>
            <p:nvSpPr>
              <p:cNvPr id="326" name="Google Shape;326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2992815" cy="34164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074059" y="1131682"/>
            <a:ext cx="4328594" cy="2055856"/>
            <a:chOff x="4074059" y="1131682"/>
            <a:chExt cx="4328594" cy="2055856"/>
          </a:xfrm>
        </p:grpSpPr>
        <p:sp>
          <p:nvSpPr>
            <p:cNvPr id="9" name="TextBox 8"/>
            <p:cNvSpPr txBox="1"/>
            <p:nvPr/>
          </p:nvSpPr>
          <p:spPr>
            <a:xfrm>
              <a:off x="4074059" y="1131683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6807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n=0.2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3971" y="1131682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74059" y="2941317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n=0.4</a:t>
              </a:r>
              <a:endParaRPr lang="en-US" sz="1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2968" y="2941316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n=0.5</a:t>
              </a:r>
              <a:endParaRPr 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91768" y="2941315"/>
              <a:ext cx="5386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n=0.6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1216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smtClean="0"/>
              <a:t>Relative Performance </a:t>
            </a:r>
            <a:r>
              <a:rPr lang="en-US" b="0" i="0" dirty="0" smtClean="0">
                <a:latin typeface="+mj-lt"/>
              </a:rPr>
              <a:t>(ranking matrix)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16" y="1152475"/>
            <a:ext cx="3179115" cy="3771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Google Shape;326;p2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3784993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Scheme F is the best most of the time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In general crossover schemes outperform mutation schemes and crossover-mutation schemes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Among crossover schemes, scheme A and D are relative weaker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Scheme G performs very well when n is small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 smtClean="0"/>
                  <a:t> is large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Scheme J is not a good strategy for the mixed game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lang="en-US" dirty="0" smtClean="0"/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" dirty="0" smtClean="0"/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endParaRPr dirty="0"/>
              </a:p>
            </p:txBody>
          </p:sp>
        </mc:Choice>
        <mc:Fallback>
          <p:sp>
            <p:nvSpPr>
              <p:cNvPr id="23" name="Google Shape;326;p2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3784993" cy="3416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856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Google Shape;407;p32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 smtClean="0"/>
                  <a:t>Both c</a:t>
                </a:r>
                <a:r>
                  <a:rPr lang="en" dirty="0" smtClean="0"/>
                  <a:t>rossover, mutation and crossover-mutation schemes could enhance the efficientcy of the system</a:t>
                </a:r>
              </a:p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 smtClean="0"/>
                  <a:t>All adaptive schemes proposed exhibit revenge abilities</a:t>
                </a:r>
              </a:p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 smtClean="0"/>
                  <a:t>Crossover schemes are best for the mixed game most of the time</a:t>
                </a:r>
              </a:p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 smtClean="0"/>
                  <a:t>When n is small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 smtClean="0"/>
                  <a:t> is large, mutation schemes could compete with crossover schemes</a:t>
                </a:r>
              </a:p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Crossover-mutation scheme is never a good strategy </a:t>
                </a:r>
                <a:r>
                  <a:rPr lang="en-US" dirty="0" smtClean="0"/>
                  <a:t>for the mixed game</a:t>
                </a:r>
                <a:endParaRPr dirty="0"/>
              </a:p>
            </p:txBody>
          </p:sp>
        </mc:Choice>
        <mc:Fallback>
          <p:sp>
            <p:nvSpPr>
              <p:cNvPr id="407" name="Google Shape;407;p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Minority Game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Google Shape;61;p14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/>
                  <a:t>Odd number of players </a:t>
                </a:r>
                <a:r>
                  <a:rPr lang="en" dirty="0" smtClean="0"/>
                  <a:t>(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" dirty="0" smtClean="0"/>
                  <a:t>) choosing </a:t>
                </a:r>
                <a:r>
                  <a:rPr lang="en" dirty="0"/>
                  <a:t>between two </a:t>
                </a:r>
                <a:r>
                  <a:rPr lang="en" dirty="0" smtClean="0"/>
                  <a:t>groups (0 or 1)</a:t>
                </a:r>
                <a:endParaRPr dirty="0"/>
              </a:p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Each player has same memory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) and same number of strategies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pPr lvl="1" indent="-342900"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Player choose his group according to his best strategy</a:t>
                </a:r>
              </a:p>
              <a:p>
                <a:pPr lvl="1" indent="-342900">
                  <a:buSzPts val="1800"/>
                  <a:buFont typeface="Wingdings" panose="05000000000000000000" pitchFamily="2" charset="2"/>
                  <a:buChar char="Ø"/>
                </a:pPr>
                <a:r>
                  <a:rPr lang="en" dirty="0"/>
                  <a:t>The minority side wins and gets </a:t>
                </a:r>
                <a:r>
                  <a:rPr lang="en" dirty="0" smtClean="0"/>
                  <a:t>rewarded</a:t>
                </a:r>
                <a:endParaRPr lang="en-US" dirty="0" smtClean="0"/>
              </a:p>
              <a:p>
                <a:pPr lvl="1" indent="-342900"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Virtual score for each strategy is updated</a:t>
                </a:r>
              </a:p>
              <a:p>
                <a:pPr lvl="1" indent="-342900">
                  <a:buSzPts val="1800"/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Real score for each agent is updated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The game repeated T times.</a:t>
                </a:r>
                <a:endParaRPr dirty="0"/>
              </a:p>
            </p:txBody>
          </p:sp>
        </mc:Choice>
        <mc:Fallback>
          <p:sp>
            <p:nvSpPr>
              <p:cNvPr id="61" name="Google Shape;61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Google Shape;62;p14"/>
          <p:cNvSpPr/>
          <p:nvPr/>
        </p:nvSpPr>
        <p:spPr>
          <a:xfrm>
            <a:off x="1947472" y="3639313"/>
            <a:ext cx="672600" cy="672600"/>
          </a:xfrm>
          <a:prstGeom prst="smileyFace">
            <a:avLst>
              <a:gd name="adj" fmla="val 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2706547" y="3639313"/>
            <a:ext cx="672600" cy="672600"/>
          </a:xfrm>
          <a:prstGeom prst="smileyFace">
            <a:avLst>
              <a:gd name="adj" fmla="val 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433147" y="4443788"/>
            <a:ext cx="230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Minority: score +1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411418" y="2302127"/>
            <a:ext cx="672600" cy="672600"/>
          </a:xfrm>
          <a:prstGeom prst="smileyFace">
            <a:avLst>
              <a:gd name="adj" fmla="val -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7183668" y="2302127"/>
            <a:ext cx="672600" cy="672600"/>
          </a:xfrm>
          <a:prstGeom prst="smileyFace">
            <a:avLst>
              <a:gd name="adj" fmla="val -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411418" y="3047277"/>
            <a:ext cx="672600" cy="672600"/>
          </a:xfrm>
          <a:prstGeom prst="smileyFace">
            <a:avLst>
              <a:gd name="adj" fmla="val -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7183668" y="3047277"/>
            <a:ext cx="672600" cy="672600"/>
          </a:xfrm>
          <a:prstGeom prst="smileyFace">
            <a:avLst>
              <a:gd name="adj" fmla="val -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5897068" y="3792427"/>
            <a:ext cx="672600" cy="672600"/>
          </a:xfrm>
          <a:prstGeom prst="smileyFace">
            <a:avLst>
              <a:gd name="adj" fmla="val -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6715481" y="3792427"/>
            <a:ext cx="672600" cy="672600"/>
          </a:xfrm>
          <a:prstGeom prst="smileyFace">
            <a:avLst>
              <a:gd name="adj" fmla="val -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7533893" y="3792427"/>
            <a:ext cx="672600" cy="672600"/>
          </a:xfrm>
          <a:prstGeom prst="smileyFace">
            <a:avLst>
              <a:gd name="adj" fmla="val -4653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5897843" y="4465027"/>
            <a:ext cx="230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Majority</a:t>
            </a: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Adaptive </a:t>
            </a:r>
            <a:r>
              <a:rPr lang="en" dirty="0"/>
              <a:t>M</a:t>
            </a:r>
            <a:r>
              <a:rPr lang="en" dirty="0" smtClean="0"/>
              <a:t>inority Game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Google Shape;77;p1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4041225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Presented by </a:t>
                </a:r>
                <a:r>
                  <a:rPr lang="en-US" dirty="0"/>
                  <a:t>M. </a:t>
                </a:r>
                <a:r>
                  <a:rPr lang="en-US" dirty="0" err="1"/>
                  <a:t>Sysi-Aho</a:t>
                </a:r>
                <a:r>
                  <a:rPr lang="en-US" dirty="0"/>
                  <a:t>, A. </a:t>
                </a:r>
                <a:r>
                  <a:rPr lang="en-US" dirty="0" err="1"/>
                  <a:t>Chakraborti</a:t>
                </a:r>
                <a:r>
                  <a:rPr lang="en-US" dirty="0"/>
                  <a:t>, and K. </a:t>
                </a:r>
                <a:r>
                  <a:rPr lang="en-US" dirty="0" err="1" smtClean="0"/>
                  <a:t>Kaski</a:t>
                </a:r>
                <a:r>
                  <a:rPr lang="en-US" dirty="0" smtClean="0"/>
                  <a:t> in 2003-2004</a:t>
                </a:r>
              </a:p>
              <a:p>
                <a:pPr lvl="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Allow agents </a:t>
                </a:r>
                <a:r>
                  <a:rPr lang="en-US" dirty="0"/>
                  <a:t>to “adapt” to the environment by periodically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changing their </a:t>
                </a:r>
                <a:r>
                  <a:rPr lang="en-US" dirty="0"/>
                  <a:t>strategies if </a:t>
                </a:r>
                <a:r>
                  <a:rPr lang="en-US" dirty="0" smtClean="0"/>
                  <a:t>they are </a:t>
                </a:r>
                <a:r>
                  <a:rPr lang="en-US" dirty="0"/>
                  <a:t>among the worst </a:t>
                </a:r>
                <a:r>
                  <a:rPr lang="en-US" dirty="0" smtClean="0"/>
                  <a:t>(fraction n) performing agent</a:t>
                </a:r>
              </a:p>
            </p:txBody>
          </p:sp>
        </mc:Choice>
        <mc:Fallback xmlns="">
          <p:sp>
            <p:nvSpPr>
              <p:cNvPr id="77" name="Google Shape;77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4041225" cy="34164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5752" y="1079637"/>
            <a:ext cx="3051167" cy="3938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Adaptive Schemes</a:t>
            </a:r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One-point </a:t>
            </a:r>
            <a:r>
              <a:rPr lang="en-US" dirty="0"/>
              <a:t>genetic crossover </a:t>
            </a:r>
            <a:r>
              <a:rPr lang="en-US" dirty="0" smtClean="0"/>
              <a:t>scheme: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Two strategies is selected as parents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One random position is generated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Two offspring strategies are generated after crossover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Two strategies </a:t>
            </a:r>
            <a:r>
              <a:rPr lang="en-US" dirty="0" smtClean="0"/>
              <a:t>are selected to be replaced.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Different versions of crossover scheme depending on the choice of parent strategies and </a:t>
            </a:r>
            <a:r>
              <a:rPr lang="en-US" dirty="0"/>
              <a:t>strategies </a:t>
            </a:r>
            <a:r>
              <a:rPr lang="en-US" dirty="0" smtClean="0"/>
              <a:t>to be replaced.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15936"/>
            <a:ext cx="5538788" cy="16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Adaptive Schemes</a:t>
            </a:r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dirty="0" smtClean="0"/>
              <a:t>6 crossover schemes are studied</a:t>
            </a:r>
            <a:endParaRPr lang="en-US" dirty="0"/>
          </a:p>
          <a:p>
            <a:pPr lvl="1">
              <a:buChar char="-"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22" y="1719580"/>
            <a:ext cx="3796678" cy="271462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062471"/>
              </p:ext>
            </p:extLst>
          </p:nvPr>
        </p:nvGraphicFramePr>
        <p:xfrm>
          <a:off x="426815" y="2087245"/>
          <a:ext cx="4381331" cy="2346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4535"/>
                <a:gridCol w="1827742"/>
                <a:gridCol w="1829054"/>
              </a:tblGrid>
              <a:tr h="159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Scheme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Parents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Offspring replacing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Random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Random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Random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53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Random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Worst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Best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Best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Random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59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Best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Worst 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8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Adaptive Schemes</a:t>
            </a:r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04135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One-point </a:t>
            </a:r>
            <a:r>
              <a:rPr lang="en-US" dirty="0"/>
              <a:t>genetic </a:t>
            </a:r>
            <a:r>
              <a:rPr lang="en-US" dirty="0" smtClean="0"/>
              <a:t>mutation scheme: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Two worst strategies are selected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One random position is generated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Two offspring strategies are generated after mutation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2 versions of mutation scheme are studied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52687"/>
            <a:ext cx="6981825" cy="2600325"/>
          </a:xfrm>
          <a:prstGeom prst="rect">
            <a:avLst/>
          </a:prstGeom>
        </p:spPr>
      </p:pic>
      <p:sp>
        <p:nvSpPr>
          <p:cNvPr id="5" name="Line Callout 2 4"/>
          <p:cNvSpPr/>
          <p:nvPr/>
        </p:nvSpPr>
        <p:spPr>
          <a:xfrm>
            <a:off x="7224712" y="2514601"/>
            <a:ext cx="1876425" cy="581024"/>
          </a:xfrm>
          <a:prstGeom prst="borderCallout2">
            <a:avLst>
              <a:gd name="adj1" fmla="val 18750"/>
              <a:gd name="adj2" fmla="val -8333"/>
              <a:gd name="adj3" fmla="val 27611"/>
              <a:gd name="adj4" fmla="val -12352"/>
              <a:gd name="adj5" fmla="val 139926"/>
              <a:gd name="adj6" fmla="val -12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Tail of the strategy string flipped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6955875" y="3876727"/>
            <a:ext cx="2069063" cy="581024"/>
          </a:xfrm>
          <a:prstGeom prst="borderCallout2">
            <a:avLst>
              <a:gd name="adj1" fmla="val 22029"/>
              <a:gd name="adj2" fmla="val -1988"/>
              <a:gd name="adj3" fmla="val 31710"/>
              <a:gd name="adj4" fmla="val -43590"/>
              <a:gd name="adj5" fmla="val 111238"/>
              <a:gd name="adj6" fmla="val -59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Longer part of the strategy string flipped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88" y="2662239"/>
            <a:ext cx="5986463" cy="2343538"/>
          </a:xfrm>
          <a:prstGeom prst="rect">
            <a:avLst/>
          </a:prstGeom>
        </p:spPr>
      </p:pic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Adaptive Schemes</a:t>
            </a:r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041351"/>
            <a:ext cx="871323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One-point </a:t>
            </a:r>
            <a:r>
              <a:rPr lang="en-US" dirty="0"/>
              <a:t>genetic </a:t>
            </a:r>
            <a:r>
              <a:rPr lang="en-US" dirty="0" smtClean="0"/>
              <a:t>crossover-mutation scheme: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 best strategy is selected as parent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Two random position generated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Two worst strategies are selected for </a:t>
            </a:r>
            <a:r>
              <a:rPr lang="en-US" dirty="0" smtClean="0"/>
              <a:t>mutation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Two offspring strategies generated by crossover of best strategy with the mutated strategy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2 versions of crossover-mutation scheme are studied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dirty="0"/>
          </a:p>
        </p:txBody>
      </p:sp>
      <p:sp>
        <p:nvSpPr>
          <p:cNvPr id="5" name="Line Callout 2 4"/>
          <p:cNvSpPr/>
          <p:nvPr/>
        </p:nvSpPr>
        <p:spPr>
          <a:xfrm>
            <a:off x="4452937" y="3033714"/>
            <a:ext cx="1876425" cy="581024"/>
          </a:xfrm>
          <a:prstGeom prst="borderCallout2">
            <a:avLst>
              <a:gd name="adj1" fmla="val 60553"/>
              <a:gd name="adj2" fmla="val -4526"/>
              <a:gd name="adj3" fmla="val 227611"/>
              <a:gd name="adj4" fmla="val -22758"/>
              <a:gd name="adj5" fmla="val 270255"/>
              <a:gd name="adj6" fmla="val -114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Longer part of the best strategy used</a:t>
            </a:r>
            <a:endParaRPr lang="en-US" dirty="0"/>
          </a:p>
        </p:txBody>
      </p:sp>
      <p:sp>
        <p:nvSpPr>
          <p:cNvPr id="8" name="Line Callout 2 7"/>
          <p:cNvSpPr/>
          <p:nvPr/>
        </p:nvSpPr>
        <p:spPr>
          <a:xfrm>
            <a:off x="6955876" y="3876727"/>
            <a:ext cx="1930950" cy="581024"/>
          </a:xfrm>
          <a:prstGeom prst="borderCallout2">
            <a:avLst>
              <a:gd name="adj1" fmla="val 22029"/>
              <a:gd name="adj2" fmla="val -1988"/>
              <a:gd name="adj3" fmla="val 31710"/>
              <a:gd name="adj4" fmla="val -43590"/>
              <a:gd name="adj5" fmla="val 124353"/>
              <a:gd name="adj6" fmla="val -49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Shorter part </a:t>
            </a:r>
            <a:r>
              <a:rPr lang="en-US" dirty="0"/>
              <a:t>of the best strategy used</a:t>
            </a:r>
          </a:p>
        </p:txBody>
      </p:sp>
    </p:spTree>
    <p:extLst>
      <p:ext uri="{BB962C8B-B14F-4D97-AF65-F5344CB8AC3E}">
        <p14:creationId xmlns:p14="http://schemas.microsoft.com/office/powerpoint/2010/main" val="10069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Adaptive Schemes</a:t>
            </a:r>
            <a:endParaRPr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041351"/>
            <a:ext cx="871323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10 adaptive schemes are studied including: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6 crossover schemes (Scheme A – 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2 mutation schemes (Scheme G and H)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2 crossover-mutation schemes (Scheme I and J)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395402"/>
            <a:ext cx="7391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222</TotalTime>
  <Words>1035</Words>
  <Application>Microsoft Office PowerPoint</Application>
  <PresentationFormat>On-screen Show (16:9)</PresentationFormat>
  <Paragraphs>216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PMingLiU</vt:lpstr>
      <vt:lpstr>Arial</vt:lpstr>
      <vt:lpstr>Calibri</vt:lpstr>
      <vt:lpstr>Cambria Math</vt:lpstr>
      <vt:lpstr>Century Gothic</vt:lpstr>
      <vt:lpstr>Times New Roman</vt:lpstr>
      <vt:lpstr>Wingdings</vt:lpstr>
      <vt:lpstr>Wingdings 3</vt:lpstr>
      <vt:lpstr>Ion</vt:lpstr>
      <vt:lpstr>MSDM5003 Fall 21/22 Final Project Adaptive Minority Game</vt:lpstr>
      <vt:lpstr>Agenda</vt:lpstr>
      <vt:lpstr>1. Minority Game</vt:lpstr>
      <vt:lpstr>Adaptive Minority Game</vt:lpstr>
      <vt:lpstr>Adaptive Schemes</vt:lpstr>
      <vt:lpstr>Adaptive Schemes</vt:lpstr>
      <vt:lpstr>Adaptive Schemes</vt:lpstr>
      <vt:lpstr>Adaptive Schemes</vt:lpstr>
      <vt:lpstr>Adaptive Schemes</vt:lpstr>
      <vt:lpstr>Collective Behaviors </vt:lpstr>
      <vt:lpstr>Collective Behaviors (Crossover) </vt:lpstr>
      <vt:lpstr>Collective Behaviors (Mutation) </vt:lpstr>
      <vt:lpstr>Collective Behaviors (Crossover-mutation) </vt:lpstr>
      <vt:lpstr>Collective Behaviors (Scaled utility)</vt:lpstr>
      <vt:lpstr>Revenging Ability</vt:lpstr>
      <vt:lpstr>Revenging Ability</vt:lpstr>
      <vt:lpstr>Relative Performance </vt:lpstr>
      <vt:lpstr>Relative Performance (τ=10) </vt:lpstr>
      <vt:lpstr>Relative Performance (τ=20) </vt:lpstr>
      <vt:lpstr>Relative Performance (τ=30) </vt:lpstr>
      <vt:lpstr>Relative Performance (τ=40) </vt:lpstr>
      <vt:lpstr>Relative Performance (τ=50) </vt:lpstr>
      <vt:lpstr>Relative Performance (τ=60) </vt:lpstr>
      <vt:lpstr>Relative Performance (ranking matrix) 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MSDM5003 Fall 21/22 Final Project Adaptive Minority Game</dc:title>
  <dc:creator>aauser</dc:creator>
  <cp:lastModifiedBy>aauser</cp:lastModifiedBy>
  <cp:revision>24</cp:revision>
  <dcterms:modified xsi:type="dcterms:W3CDTF">2021-12-15T08:16:20Z</dcterms:modified>
</cp:coreProperties>
</file>